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3" r:id="rId3"/>
    <p:sldId id="279" r:id="rId4"/>
    <p:sldId id="280" r:id="rId5"/>
    <p:sldId id="281" r:id="rId6"/>
    <p:sldId id="262" r:id="rId7"/>
    <p:sldId id="259" r:id="rId8"/>
    <p:sldId id="260" r:id="rId9"/>
    <p:sldId id="271" r:id="rId10"/>
    <p:sldId id="261" r:id="rId11"/>
    <p:sldId id="264" r:id="rId12"/>
    <p:sldId id="265" r:id="rId13"/>
    <p:sldId id="267" r:id="rId14"/>
    <p:sldId id="266" r:id="rId15"/>
    <p:sldId id="268" r:id="rId16"/>
    <p:sldId id="272" r:id="rId17"/>
    <p:sldId id="269" r:id="rId18"/>
    <p:sldId id="270" r:id="rId19"/>
    <p:sldId id="273" r:id="rId20"/>
    <p:sldId id="276" r:id="rId21"/>
    <p:sldId id="274" r:id="rId22"/>
    <p:sldId id="275" r:id="rId23"/>
    <p:sldId id="277"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62B6"/>
    <a:srgbClr val="3E8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4" d="100"/>
          <a:sy n="64" d="100"/>
        </p:scale>
        <p:origin x="-1336" y="-1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F8A85F72-23A3-4097-AA71-383F6E914ECC}" type="datetimeFigureOut">
              <a:rPr lang="en-IN" smtClean="0"/>
              <a:t>17-04-2025</a:t>
            </a:fld>
            <a:endParaRPr lang="en-IN"/>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IN"/>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D6441AA-8C4A-4780-A229-5D9F08DDD372}" type="slidenum">
              <a:rPr lang="en-IN" smtClean="0"/>
              <a:t>‹#›</a:t>
            </a:fld>
            <a:endParaRPr lang="en-IN"/>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A85F72-23A3-4097-AA71-383F6E914ECC}" type="datetimeFigureOut">
              <a:rPr lang="en-IN" smtClean="0"/>
              <a:t>17-04-2025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A85F72-23A3-4097-AA71-383F6E914ECC}" type="datetimeFigureOut">
              <a:rPr lang="en-IN" smtClean="0"/>
              <a:t>17-04-2025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8A85F72-23A3-4097-AA71-383F6E914ECC}" type="datetimeFigureOut">
              <a:rPr lang="en-IN" smtClean="0"/>
              <a:t>17-04-2025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D6441AA-8C4A-4780-A229-5D9F08DDD372}" type="slidenum">
              <a:rPr lang="en-IN" smtClean="0"/>
              <a:t>‹#›</a:t>
            </a:fld>
            <a:endParaRPr lang="en-IN"/>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A85F72-23A3-4097-AA71-383F6E914ECC}" type="datetimeFigureOut">
              <a:rPr lang="en-IN" smtClean="0"/>
              <a:t>17-04-2025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A85F72-23A3-4097-AA71-383F6E914ECC}" type="datetimeFigureOut">
              <a:rPr lang="en-IN" smtClean="0"/>
              <a:t>17-04-2025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85F72-23A3-4097-AA71-383F6E914ECC}" type="datetimeFigureOut">
              <a:rPr lang="en-IN" smtClean="0"/>
              <a:t>17-04-2025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8A85F72-23A3-4097-AA71-383F6E914ECC}" type="datetimeFigureOut">
              <a:rPr lang="en-IN" smtClean="0"/>
              <a:t>17-04-2025</a:t>
            </a:fld>
            <a:endParaRPr lang="en-IN"/>
          </a:p>
        </p:txBody>
      </p:sp>
      <p:sp>
        <p:nvSpPr>
          <p:cNvPr id="7" name="Slide Number Placeholder 6"/>
          <p:cNvSpPr>
            <a:spLocks noGrp="1"/>
          </p:cNvSpPr>
          <p:nvPr>
            <p:ph type="sldNum" sz="quarter" idx="12"/>
          </p:nvPr>
        </p:nvSpPr>
        <p:spPr/>
        <p:txBody>
          <a:bodyPr/>
          <a:lstStyle/>
          <a:p>
            <a:fld id="{1D6441AA-8C4A-4780-A229-5D9F08DDD372}" type="slidenum">
              <a:rPr lang="en-IN" smtClean="0"/>
              <a:t>‹#›</a:t>
            </a:fld>
            <a:endParaRPr lang="en-IN"/>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IN"/>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A85F72-23A3-4097-AA71-383F6E914ECC}" type="datetimeFigureOut">
              <a:rPr lang="en-IN" smtClean="0"/>
              <a:t>17-04-2025</a:t>
            </a:fld>
            <a:endParaRPr lang="en-IN"/>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IN"/>
          </a:p>
        </p:txBody>
      </p:sp>
      <p:sp>
        <p:nvSpPr>
          <p:cNvPr id="7" name="Slide Number Placeholder 6"/>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A85F72-23A3-4097-AA71-383F6E914ECC}" type="datetimeFigureOut">
              <a:rPr lang="en-IN" smtClean="0"/>
              <a:t>17-04-2025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A85F72-23A3-4097-AA71-383F6E914ECC}" type="datetimeFigureOut">
              <a:rPr lang="en-IN" smtClean="0"/>
              <a:t>17-04-2025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D6441AA-8C4A-4780-A229-5D9F08DDD372}"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8A85F72-23A3-4097-AA71-383F6E914ECC}" type="datetimeFigureOut">
              <a:rPr lang="en-IN" smtClean="0"/>
              <a:t>17-04-2025</a:t>
            </a:fld>
            <a:endParaRPr lang="en-IN"/>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D6441AA-8C4A-4780-A229-5D9F08DDD372}"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53.jpg"/></Relationships>
</file>

<file path=ppt/slides/_rels/slide2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404663"/>
            <a:ext cx="8029334" cy="6003403"/>
          </a:xfrm>
          <a:prstGeom prst="rect">
            <a:avLst/>
          </a:prstGeom>
          <a:ln>
            <a:noFill/>
          </a:ln>
          <a:effectLst>
            <a:softEdge rad="112500"/>
          </a:effectLst>
        </p:spPr>
      </p:pic>
      <p:sp>
        <p:nvSpPr>
          <p:cNvPr id="3" name="Explosion 2 2"/>
          <p:cNvSpPr/>
          <p:nvPr/>
        </p:nvSpPr>
        <p:spPr>
          <a:xfrm>
            <a:off x="539552" y="3789040"/>
            <a:ext cx="2520280" cy="1178867"/>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mr-IN" dirty="0" smtClean="0">
                <a:solidFill>
                  <a:schemeClr val="tx1"/>
                </a:solidFill>
              </a:rPr>
              <a:t>स्थापना १९५२</a:t>
            </a:r>
            <a:endParaRPr lang="en-IN"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36" y="4604719"/>
            <a:ext cx="1256217" cy="1679318"/>
          </a:xfrm>
          <a:prstGeom prst="rect">
            <a:avLst/>
          </a:prstGeom>
          <a:ln>
            <a:noFill/>
          </a:ln>
          <a:effectLst>
            <a:softEdge rad="112500"/>
          </a:effectLst>
        </p:spPr>
      </p:pic>
    </p:spTree>
    <p:extLst>
      <p:ext uri="{BB962C8B-B14F-4D97-AF65-F5344CB8AC3E}">
        <p14:creationId xmlns:p14="http://schemas.microsoft.com/office/powerpoint/2010/main" val="284895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par>
                                <p:cTn id="13" presetID="21" presetClass="entr" presetSubtype="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672" y="377262"/>
            <a:ext cx="8547800" cy="612068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2957850"/>
            <a:ext cx="1728192" cy="1521941"/>
          </a:xfrm>
          <a:prstGeom prst="rect">
            <a:avLst/>
          </a:prstGeom>
          <a:ln w="228600" cap="sq" cmpd="thickThin">
            <a:solidFill>
              <a:srgbClr val="000000"/>
            </a:solidFill>
            <a:prstDash val="solid"/>
            <a:miter lim="800000"/>
          </a:ln>
          <a:effectLst>
            <a:innerShdw blurRad="76200">
              <a:srgbClr val="000000"/>
            </a:innerShdw>
          </a:effectLst>
        </p:spPr>
      </p:pic>
      <p:sp>
        <p:nvSpPr>
          <p:cNvPr id="6" name="Horizontal Scroll 5"/>
          <p:cNvSpPr/>
          <p:nvPr/>
        </p:nvSpPr>
        <p:spPr>
          <a:xfrm>
            <a:off x="654867" y="4911896"/>
            <a:ext cx="2156481" cy="250613"/>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smtClean="0"/>
              <a:t>T/O </a:t>
            </a:r>
            <a:r>
              <a:rPr lang="mr-IN" dirty="0" smtClean="0"/>
              <a:t>भोगले आ. अ.</a:t>
            </a:r>
            <a:endParaRPr lang="mr-IN" dirty="0"/>
          </a:p>
        </p:txBody>
      </p:sp>
      <p:sp>
        <p:nvSpPr>
          <p:cNvPr id="7" name="Rounded Rectangle 6"/>
          <p:cNvSpPr/>
          <p:nvPr/>
        </p:nvSpPr>
        <p:spPr>
          <a:xfrm>
            <a:off x="942900" y="5371395"/>
            <a:ext cx="1684884" cy="273031"/>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mr-IN" dirty="0" smtClean="0"/>
              <a:t>एम.ए.बी.एड.</a:t>
            </a:r>
            <a:endParaRPr lang="en-IN" dirty="0"/>
          </a:p>
        </p:txBody>
      </p:sp>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63888" y="2924944"/>
            <a:ext cx="1804549" cy="151216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372199" y="2780928"/>
            <a:ext cx="1877087" cy="151216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10" name="Horizontal Scroll 9"/>
          <p:cNvSpPr/>
          <p:nvPr/>
        </p:nvSpPr>
        <p:spPr>
          <a:xfrm>
            <a:off x="3475352" y="4869160"/>
            <a:ext cx="2142440" cy="250612"/>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smtClean="0"/>
              <a:t>T/O </a:t>
            </a:r>
            <a:r>
              <a:rPr lang="mr-IN" dirty="0" smtClean="0"/>
              <a:t>लाड मा. दा.</a:t>
            </a:r>
            <a:endParaRPr lang="mr-IN" dirty="0"/>
          </a:p>
        </p:txBody>
      </p:sp>
      <p:sp>
        <p:nvSpPr>
          <p:cNvPr id="11" name="Horizontal Scroll 10"/>
          <p:cNvSpPr/>
          <p:nvPr/>
        </p:nvSpPr>
        <p:spPr>
          <a:xfrm>
            <a:off x="6228184" y="4869160"/>
            <a:ext cx="2448272" cy="250611"/>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r-IN" dirty="0" smtClean="0"/>
              <a:t>श्री.पोफळे अ. वि.</a:t>
            </a:r>
            <a:endParaRPr lang="mr-IN" dirty="0"/>
          </a:p>
        </p:txBody>
      </p:sp>
      <p:sp>
        <p:nvSpPr>
          <p:cNvPr id="12" name="Rounded Rectangle 11"/>
          <p:cNvSpPr/>
          <p:nvPr/>
        </p:nvSpPr>
        <p:spPr>
          <a:xfrm>
            <a:off x="3539345" y="5371396"/>
            <a:ext cx="1853634" cy="273031"/>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mr-IN" dirty="0" smtClean="0"/>
              <a:t>बी.एस्सी.बी.एड.</a:t>
            </a:r>
            <a:endParaRPr lang="en-IN" dirty="0"/>
          </a:p>
        </p:txBody>
      </p:sp>
      <p:sp>
        <p:nvSpPr>
          <p:cNvPr id="13" name="Rounded Rectangle 12"/>
          <p:cNvSpPr/>
          <p:nvPr/>
        </p:nvSpPr>
        <p:spPr>
          <a:xfrm>
            <a:off x="6487596" y="5373216"/>
            <a:ext cx="1929448" cy="273031"/>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mr-IN" dirty="0" smtClean="0"/>
              <a:t>एम.कॉम.बी.एड.</a:t>
            </a:r>
            <a:endParaRPr lang="en-IN" dirty="0"/>
          </a:p>
        </p:txBody>
      </p:sp>
    </p:spTree>
    <p:extLst>
      <p:ext uri="{BB962C8B-B14F-4D97-AF65-F5344CB8AC3E}">
        <p14:creationId xmlns:p14="http://schemas.microsoft.com/office/powerpoint/2010/main" val="225268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par>
                                <p:cTn id="17" presetID="6" presetClass="entr" presetSubtype="16"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par>
                                <p:cTn id="26" presetID="6"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ircle(in)">
                                      <p:cBhvr>
                                        <p:cTn id="3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95327" y="-2638"/>
            <a:ext cx="3456384"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NCC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प्रशिक्षक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16021"/>
            <a:ext cx="8064896" cy="5907294"/>
          </a:xfrm>
          <a:prstGeom prst="rect">
            <a:avLst/>
          </a:prstGeom>
          <a:ln>
            <a:noFill/>
          </a:ln>
          <a:effectLst>
            <a:softEdge rad="112500"/>
          </a:effectLst>
        </p:spPr>
      </p:pic>
      <p:sp>
        <p:nvSpPr>
          <p:cNvPr id="17" name="Rounded Rectangle 16"/>
          <p:cNvSpPr/>
          <p:nvPr/>
        </p:nvSpPr>
        <p:spPr>
          <a:xfrm>
            <a:off x="3486201" y="3448572"/>
            <a:ext cx="5040560" cy="2952328"/>
          </a:xfrm>
          <a:prstGeom prst="roundRect">
            <a:avLst/>
          </a:prstGeom>
        </p:spPr>
        <p:style>
          <a:lnRef idx="1">
            <a:schemeClr val="dk1"/>
          </a:lnRef>
          <a:fillRef idx="1003">
            <a:schemeClr val="lt1"/>
          </a:fillRef>
          <a:effectRef idx="1">
            <a:schemeClr val="dk1"/>
          </a:effectRef>
          <a:fontRef idx="minor">
            <a:schemeClr val="dk1"/>
          </a:fontRef>
        </p:style>
        <p:txBody>
          <a:bodyPr rtlCol="0" anchor="ctr"/>
          <a:lstStyle/>
          <a:p>
            <a:pPr marL="342900" indent="-342900">
              <a:buAutoNum type="arabicParenR"/>
            </a:pPr>
            <a:r>
              <a:rPr lang="en-IN" dirty="0" smtClean="0"/>
              <a:t>Name of ANO:- T/O </a:t>
            </a:r>
            <a:r>
              <a:rPr lang="en-IN" dirty="0" err="1" smtClean="0"/>
              <a:t>Bhogale</a:t>
            </a:r>
            <a:r>
              <a:rPr lang="en-IN" dirty="0" smtClean="0"/>
              <a:t> </a:t>
            </a:r>
            <a:r>
              <a:rPr lang="en-IN" dirty="0" err="1" smtClean="0"/>
              <a:t>Arya</a:t>
            </a:r>
            <a:r>
              <a:rPr lang="en-IN" dirty="0" smtClean="0"/>
              <a:t> Anil</a:t>
            </a:r>
          </a:p>
          <a:p>
            <a:pPr marL="342900" indent="-342900">
              <a:buAutoNum type="arabicParenR"/>
            </a:pPr>
            <a:r>
              <a:rPr lang="en-IN" dirty="0" smtClean="0"/>
              <a:t>Position:- Associate NCC Officer</a:t>
            </a:r>
          </a:p>
          <a:p>
            <a:pPr marL="342900" indent="-342900">
              <a:buAutoNum type="arabicParenR"/>
            </a:pPr>
            <a:r>
              <a:rPr lang="en-IN" dirty="0" smtClean="0"/>
              <a:t>Rank:- Third Officer</a:t>
            </a:r>
            <a:endParaRPr lang="en-IN" dirty="0"/>
          </a:p>
          <a:p>
            <a:pPr marL="342900" indent="-342900">
              <a:buAutoNum type="arabicParenR"/>
            </a:pPr>
            <a:r>
              <a:rPr lang="en-IN" dirty="0" smtClean="0"/>
              <a:t>Personal no. NCC/ </a:t>
            </a:r>
          </a:p>
          <a:p>
            <a:pPr marL="342900" indent="-342900">
              <a:buAutoNum type="arabicParenR"/>
            </a:pPr>
            <a:r>
              <a:rPr lang="en-IN" dirty="0" smtClean="0"/>
              <a:t>Duration:- April 2023 to onward</a:t>
            </a:r>
            <a:endParaRPr lang="en-IN"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1575" y="710916"/>
            <a:ext cx="1847503" cy="2469753"/>
          </a:xfrm>
          <a:prstGeom prst="rect">
            <a:avLst/>
          </a:prstGeom>
          <a:ln>
            <a:noFill/>
          </a:ln>
          <a:effectLst>
            <a:softEdge rad="112500"/>
          </a:effectLst>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3633765"/>
            <a:ext cx="2736304" cy="2581942"/>
          </a:xfrm>
          <a:prstGeom prst="rect">
            <a:avLst/>
          </a:prstGeom>
          <a:ln>
            <a:noFill/>
          </a:ln>
          <a:effectLst>
            <a:softEdge rad="112500"/>
          </a:effectLst>
        </p:spPr>
      </p:pic>
    </p:spTree>
    <p:extLst>
      <p:ext uri="{BB962C8B-B14F-4D97-AF65-F5344CB8AC3E}">
        <p14:creationId xmlns:p14="http://schemas.microsoft.com/office/powerpoint/2010/main" val="1798033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95327" y="-2638"/>
            <a:ext cx="3456384"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NCC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प्रशिक्षक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45027"/>
            <a:ext cx="8064896" cy="5907294"/>
          </a:xfrm>
          <a:prstGeom prst="rect">
            <a:avLst/>
          </a:prstGeom>
          <a:ln>
            <a:noFill/>
          </a:ln>
          <a:effectLst>
            <a:softEdge rad="112500"/>
          </a:effec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598674"/>
            <a:ext cx="2588052" cy="2448272"/>
          </a:xfrm>
          <a:prstGeom prst="rect">
            <a:avLst/>
          </a:prstGeom>
        </p:spPr>
      </p:pic>
      <p:sp>
        <p:nvSpPr>
          <p:cNvPr id="17" name="Rounded Rectangle 16"/>
          <p:cNvSpPr/>
          <p:nvPr/>
        </p:nvSpPr>
        <p:spPr>
          <a:xfrm>
            <a:off x="3457601" y="3346646"/>
            <a:ext cx="5040560" cy="2952328"/>
          </a:xfrm>
          <a:prstGeom prst="roundRect">
            <a:avLst/>
          </a:prstGeom>
        </p:spPr>
        <p:style>
          <a:lnRef idx="1">
            <a:schemeClr val="dk1"/>
          </a:lnRef>
          <a:fillRef idx="1003">
            <a:schemeClr val="lt1"/>
          </a:fillRef>
          <a:effectRef idx="1">
            <a:schemeClr val="dk1"/>
          </a:effectRef>
          <a:fontRef idx="minor">
            <a:schemeClr val="dk1"/>
          </a:fontRef>
        </p:style>
        <p:txBody>
          <a:bodyPr rtlCol="0" anchor="ctr"/>
          <a:lstStyle/>
          <a:p>
            <a:pPr marL="342900" indent="-342900">
              <a:buAutoNum type="arabicParenR"/>
            </a:pPr>
            <a:r>
              <a:rPr lang="en-IN" dirty="0" smtClean="0"/>
              <a:t>Name of ANO:- T/O Lad </a:t>
            </a:r>
            <a:r>
              <a:rPr lang="en-IN" dirty="0" err="1" smtClean="0"/>
              <a:t>Maruti</a:t>
            </a:r>
            <a:r>
              <a:rPr lang="en-IN" dirty="0" smtClean="0"/>
              <a:t> </a:t>
            </a:r>
            <a:r>
              <a:rPr lang="en-IN" dirty="0" err="1" smtClean="0"/>
              <a:t>Daji</a:t>
            </a:r>
            <a:endParaRPr lang="en-IN" dirty="0" smtClean="0"/>
          </a:p>
          <a:p>
            <a:pPr marL="342900" indent="-342900">
              <a:buAutoNum type="arabicParenR"/>
            </a:pPr>
            <a:r>
              <a:rPr lang="en-IN" dirty="0" smtClean="0"/>
              <a:t>Position:- Associate NCC Officer</a:t>
            </a:r>
          </a:p>
          <a:p>
            <a:pPr marL="342900" indent="-342900">
              <a:buAutoNum type="arabicParenR"/>
            </a:pPr>
            <a:r>
              <a:rPr lang="en-IN" dirty="0" smtClean="0"/>
              <a:t>Rank:- Third Officer</a:t>
            </a:r>
            <a:endParaRPr lang="en-IN" dirty="0"/>
          </a:p>
          <a:p>
            <a:pPr marL="342900" indent="-342900">
              <a:buAutoNum type="arabicParenR"/>
            </a:pPr>
            <a:r>
              <a:rPr lang="en-IN" dirty="0" smtClean="0"/>
              <a:t>Personal no. NCC/ 09210643</a:t>
            </a:r>
          </a:p>
          <a:p>
            <a:pPr marL="342900" indent="-342900">
              <a:buAutoNum type="arabicParenR"/>
            </a:pPr>
            <a:r>
              <a:rPr lang="en-IN" dirty="0" smtClean="0"/>
              <a:t>Duration:- Feb 2021 to onward</a:t>
            </a:r>
            <a:endParaRPr lang="en-IN" dirty="0"/>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6240" y="764704"/>
            <a:ext cx="1847503" cy="2469753"/>
          </a:xfrm>
          <a:prstGeom prst="rect">
            <a:avLst/>
          </a:prstGeom>
          <a:ln>
            <a:noFill/>
          </a:ln>
          <a:effectLst>
            <a:softEdge rad="112500"/>
          </a:effectLst>
        </p:spPr>
      </p:pic>
    </p:spTree>
    <p:extLst>
      <p:ext uri="{BB962C8B-B14F-4D97-AF65-F5344CB8AC3E}">
        <p14:creationId xmlns:p14="http://schemas.microsoft.com/office/powerpoint/2010/main" val="194575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95327" y="-2638"/>
            <a:ext cx="3456384"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NCC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प्रशिक्षक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45027"/>
            <a:ext cx="8064896" cy="5907294"/>
          </a:xfrm>
          <a:prstGeom prst="rect">
            <a:avLst/>
          </a:prstGeom>
          <a:ln>
            <a:noFill/>
          </a:ln>
          <a:effectLst>
            <a:softEdge rad="112500"/>
          </a:effectLst>
        </p:spPr>
      </p:pic>
      <p:sp>
        <p:nvSpPr>
          <p:cNvPr id="17" name="Rounded Rectangle 16"/>
          <p:cNvSpPr/>
          <p:nvPr/>
        </p:nvSpPr>
        <p:spPr>
          <a:xfrm>
            <a:off x="2987824" y="3473625"/>
            <a:ext cx="5544616" cy="2952328"/>
          </a:xfrm>
          <a:prstGeom prst="roundRect">
            <a:avLst/>
          </a:prstGeom>
        </p:spPr>
        <p:style>
          <a:lnRef idx="1">
            <a:schemeClr val="dk1"/>
          </a:lnRef>
          <a:fillRef idx="1003">
            <a:schemeClr val="lt1"/>
          </a:fillRef>
          <a:effectRef idx="1">
            <a:schemeClr val="dk1"/>
          </a:effectRef>
          <a:fontRef idx="minor">
            <a:schemeClr val="dk1"/>
          </a:fontRef>
        </p:style>
        <p:txBody>
          <a:bodyPr rtlCol="0" anchor="ctr"/>
          <a:lstStyle/>
          <a:p>
            <a:pPr marL="342900" indent="-342900">
              <a:buAutoNum type="arabicParenR"/>
            </a:pPr>
            <a:r>
              <a:rPr lang="en-IN" dirty="0" smtClean="0"/>
              <a:t>Name of ANO:- </a:t>
            </a:r>
            <a:r>
              <a:rPr lang="en-IN" dirty="0" err="1" smtClean="0"/>
              <a:t>Pophale</a:t>
            </a:r>
            <a:r>
              <a:rPr lang="en-IN" dirty="0" smtClean="0"/>
              <a:t> </a:t>
            </a:r>
            <a:r>
              <a:rPr lang="en-IN" dirty="0" err="1" smtClean="0"/>
              <a:t>Ajinkya</a:t>
            </a:r>
            <a:r>
              <a:rPr lang="en-IN" dirty="0" smtClean="0"/>
              <a:t> Vijay</a:t>
            </a:r>
            <a:endParaRPr lang="en-IN" dirty="0" smtClean="0"/>
          </a:p>
          <a:p>
            <a:pPr marL="342900" indent="-342900">
              <a:buAutoNum type="arabicParenR"/>
            </a:pPr>
            <a:r>
              <a:rPr lang="en-IN" dirty="0" smtClean="0"/>
              <a:t>Position:- </a:t>
            </a:r>
            <a:r>
              <a:rPr lang="en-IN" dirty="0" smtClean="0"/>
              <a:t>Assistance Teacher</a:t>
            </a:r>
            <a:endParaRPr lang="en-IN" dirty="0"/>
          </a:p>
          <a:p>
            <a:pPr marL="342900" indent="-342900">
              <a:buAutoNum type="arabicParenR"/>
            </a:pPr>
            <a:r>
              <a:rPr lang="en-IN" dirty="0" smtClean="0"/>
              <a:t>Duration</a:t>
            </a:r>
            <a:r>
              <a:rPr lang="en-IN" dirty="0" smtClean="0"/>
              <a:t>:- Feb </a:t>
            </a:r>
            <a:r>
              <a:rPr lang="en-IN" dirty="0" smtClean="0"/>
              <a:t>2023 </a:t>
            </a:r>
            <a:r>
              <a:rPr lang="en-IN" dirty="0" smtClean="0"/>
              <a:t>to onward</a:t>
            </a:r>
            <a:endParaRPr lang="en-IN"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2022" y="618050"/>
            <a:ext cx="1847503" cy="2469753"/>
          </a:xfrm>
          <a:prstGeom prst="rect">
            <a:avLst/>
          </a:prstGeom>
          <a:ln>
            <a:noFill/>
          </a:ln>
          <a:effectLst>
            <a:softEdge rad="112500"/>
          </a:effec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99592" y="4077072"/>
            <a:ext cx="1877087"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457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516" y="170539"/>
            <a:ext cx="9050912" cy="686610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5" name="Oval 4"/>
          <p:cNvSpPr/>
          <p:nvPr/>
        </p:nvSpPr>
        <p:spPr>
          <a:xfrm>
            <a:off x="891957" y="2169385"/>
            <a:ext cx="935717" cy="37545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mr-IN" sz="900" b="1" dirty="0" smtClean="0">
                <a:ln>
                  <a:solidFill>
                    <a:schemeClr val="bg1"/>
                  </a:solidFill>
                </a:ln>
              </a:rPr>
              <a:t>राष्ट्रीय छात्र सेना NCC</a:t>
            </a:r>
            <a:endParaRPr lang="en-IN" sz="900" b="1" dirty="0">
              <a:ln>
                <a:solidFill>
                  <a:schemeClr val="bg1"/>
                </a:solidFill>
              </a:ln>
            </a:endParaRPr>
          </a:p>
        </p:txBody>
      </p:sp>
      <p:sp>
        <p:nvSpPr>
          <p:cNvPr id="6" name="Left-Right Arrow 5"/>
          <p:cNvSpPr/>
          <p:nvPr/>
        </p:nvSpPr>
        <p:spPr>
          <a:xfrm>
            <a:off x="5508103" y="1484784"/>
            <a:ext cx="3452141" cy="1060056"/>
          </a:xfrm>
          <a:prstGeom prst="lef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1400" b="1" dirty="0" smtClean="0"/>
              <a:t>शैक्षणिक </a:t>
            </a:r>
            <a:r>
              <a:rPr lang="mr-IN" sz="1400" b="1" dirty="0"/>
              <a:t>वर्ष 2019-20 पासून प्रशालेत एनसीसीची सुरुवात</a:t>
            </a:r>
            <a:endParaRPr lang="en-IN" sz="2000" b="1" dirty="0"/>
          </a:p>
        </p:txBody>
      </p:sp>
      <p:sp>
        <p:nvSpPr>
          <p:cNvPr id="7" name="Rounded Rectangle 6"/>
          <p:cNvSpPr/>
          <p:nvPr/>
        </p:nvSpPr>
        <p:spPr>
          <a:xfrm>
            <a:off x="3411453" y="2657997"/>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dirty="0"/>
              <a:t>50 JW(</a:t>
            </a:r>
            <a:r>
              <a:rPr lang="mr-IN" sz="1100" dirty="0"/>
              <a:t>मुली) व 50</a:t>
            </a:r>
            <a:r>
              <a:rPr lang="en-IN" sz="1100" dirty="0"/>
              <a:t>JD (</a:t>
            </a:r>
            <a:r>
              <a:rPr lang="mr-IN" sz="1100" dirty="0"/>
              <a:t>मुलगे) असे दोन युनिट प्रशालेस प्राप्त</a:t>
            </a:r>
          </a:p>
        </p:txBody>
      </p:sp>
      <p:sp>
        <p:nvSpPr>
          <p:cNvPr id="8" name="Rounded Rectangle 7"/>
          <p:cNvSpPr/>
          <p:nvPr/>
        </p:nvSpPr>
        <p:spPr>
          <a:xfrm>
            <a:off x="257243" y="3356992"/>
            <a:ext cx="2946605" cy="103817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r-IN" sz="1100" dirty="0" smtClean="0"/>
          </a:p>
          <a:p>
            <a:pPr algn="ctr"/>
            <a:endParaRPr lang="mr-IN" sz="1100" dirty="0" smtClean="0"/>
          </a:p>
          <a:p>
            <a:pPr algn="ctr"/>
            <a:r>
              <a:rPr lang="mr-IN" sz="1100" dirty="0" smtClean="0"/>
              <a:t>सौ</a:t>
            </a:r>
            <a:r>
              <a:rPr lang="mr-IN" sz="1100" dirty="0"/>
              <a:t>. भोगले मॅडम व श्री.लाड </a:t>
            </a:r>
            <a:r>
              <a:rPr lang="mr-IN" sz="1100" dirty="0" smtClean="0"/>
              <a:t>सर</a:t>
            </a:r>
            <a:r>
              <a:rPr lang="en-IN" sz="1100" dirty="0" smtClean="0"/>
              <a:t> </a:t>
            </a:r>
            <a:r>
              <a:rPr lang="mr-IN" sz="1100" dirty="0" smtClean="0"/>
              <a:t>यांचे ऑफिसर </a:t>
            </a:r>
            <a:r>
              <a:rPr lang="mr-IN" sz="1100" dirty="0"/>
              <a:t>ट्रेनिंग अकॅडमी मध्ये </a:t>
            </a:r>
            <a:r>
              <a:rPr lang="en-IN" sz="1100" dirty="0"/>
              <a:t>60</a:t>
            </a:r>
            <a:r>
              <a:rPr lang="mr-IN" sz="1100" dirty="0"/>
              <a:t> दिवसांचे खडतर प्रशिक्षण </a:t>
            </a:r>
            <a:r>
              <a:rPr lang="mr-IN" sz="1100" dirty="0" smtClean="0"/>
              <a:t>परिपूर्ण </a:t>
            </a:r>
            <a:r>
              <a:rPr lang="mr-IN" sz="1100" dirty="0"/>
              <a:t>तदनंतर असोसिएट एनसीसी ऑफिसर </a:t>
            </a:r>
            <a:r>
              <a:rPr lang="mr-IN" sz="1100" dirty="0" smtClean="0"/>
              <a:t>(ANO)म्हणून </a:t>
            </a:r>
            <a:r>
              <a:rPr lang="mr-IN" sz="1100" dirty="0"/>
              <a:t>त्यांची नियुक्ती</a:t>
            </a:r>
          </a:p>
          <a:p>
            <a:pPr algn="ctr"/>
            <a:endParaRPr lang="mr-IN" sz="1100" dirty="0"/>
          </a:p>
          <a:p>
            <a:pPr algn="ctr"/>
            <a:r>
              <a:rPr lang="mr-IN" sz="1100" dirty="0" smtClean="0"/>
              <a:t> </a:t>
            </a:r>
            <a:endParaRPr lang="mr-IN" sz="1100" dirty="0"/>
          </a:p>
        </p:txBody>
      </p:sp>
      <p:sp>
        <p:nvSpPr>
          <p:cNvPr id="9" name="Rounded Rectangle 8"/>
          <p:cNvSpPr/>
          <p:nvPr/>
        </p:nvSpPr>
        <p:spPr>
          <a:xfrm>
            <a:off x="6822907" y="2657997"/>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err="1"/>
              <a:t>सुसज्ज</a:t>
            </a:r>
            <a:r>
              <a:rPr lang="en-IN" sz="1200" dirty="0"/>
              <a:t> </a:t>
            </a:r>
            <a:r>
              <a:rPr lang="en-IN" sz="1200" dirty="0" err="1"/>
              <a:t>एनसीसी</a:t>
            </a:r>
            <a:r>
              <a:rPr lang="en-IN" sz="1200" dirty="0"/>
              <a:t> </a:t>
            </a:r>
            <a:r>
              <a:rPr lang="en-IN" sz="1200" dirty="0" err="1"/>
              <a:t>ऑफिस</a:t>
            </a:r>
            <a:endParaRPr lang="en-IN" sz="1200" dirty="0"/>
          </a:p>
        </p:txBody>
      </p:sp>
      <p:sp>
        <p:nvSpPr>
          <p:cNvPr id="10" name="Rounded Rectangle 9"/>
          <p:cNvSpPr/>
          <p:nvPr/>
        </p:nvSpPr>
        <p:spPr>
          <a:xfrm>
            <a:off x="239252" y="5638800"/>
            <a:ext cx="2228005" cy="88654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1100" dirty="0" smtClean="0"/>
              <a:t>NCC  पहिल्या बॅच विद्यार्थी कु. प्रथमेश प्रमोद लाड याची INDIAN NAVY  मध्ये निवड </a:t>
            </a:r>
            <a:endParaRPr lang="mr-IN" sz="1100" dirty="0"/>
          </a:p>
        </p:txBody>
      </p:sp>
      <p:sp>
        <p:nvSpPr>
          <p:cNvPr id="11" name="Rounded Rectangle 10"/>
          <p:cNvSpPr/>
          <p:nvPr/>
        </p:nvSpPr>
        <p:spPr>
          <a:xfrm>
            <a:off x="254002" y="4512340"/>
            <a:ext cx="2949846" cy="71686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100" dirty="0" err="1"/>
              <a:t>रायफल</a:t>
            </a:r>
            <a:r>
              <a:rPr lang="en-IN" sz="1100" dirty="0"/>
              <a:t> </a:t>
            </a:r>
            <a:r>
              <a:rPr lang="en-IN" sz="1100" dirty="0" err="1"/>
              <a:t>शूटिंग</a:t>
            </a:r>
            <a:r>
              <a:rPr lang="en-IN" sz="1100" dirty="0"/>
              <a:t> </a:t>
            </a:r>
            <a:r>
              <a:rPr lang="en-IN" sz="1100" dirty="0" err="1"/>
              <a:t>जिल्हास्तरीय</a:t>
            </a:r>
            <a:r>
              <a:rPr lang="en-IN" sz="1100" dirty="0"/>
              <a:t> </a:t>
            </a:r>
            <a:r>
              <a:rPr lang="en-IN" sz="1100" dirty="0" err="1"/>
              <a:t>स्पर्धेत</a:t>
            </a:r>
            <a:r>
              <a:rPr lang="en-IN" sz="1100" dirty="0"/>
              <a:t> </a:t>
            </a:r>
            <a:r>
              <a:rPr lang="en-IN" sz="1100" dirty="0" err="1"/>
              <a:t>प्रशालेस</a:t>
            </a:r>
            <a:r>
              <a:rPr lang="en-IN" sz="1100" dirty="0"/>
              <a:t> </a:t>
            </a:r>
            <a:r>
              <a:rPr lang="en-IN" sz="1100" dirty="0" err="1"/>
              <a:t>चॅम्पियनशिप</a:t>
            </a:r>
            <a:r>
              <a:rPr lang="en-IN" sz="1100" dirty="0"/>
              <a:t> </a:t>
            </a:r>
            <a:r>
              <a:rPr lang="en-IN" sz="1100" dirty="0" err="1"/>
              <a:t>प्राप्त</a:t>
            </a:r>
            <a:r>
              <a:rPr lang="en-IN" sz="1100" dirty="0"/>
              <a:t> </a:t>
            </a:r>
          </a:p>
        </p:txBody>
      </p:sp>
      <p:sp>
        <p:nvSpPr>
          <p:cNvPr id="12" name="Rounded Rectangle 11"/>
          <p:cNvSpPr/>
          <p:nvPr/>
        </p:nvSpPr>
        <p:spPr>
          <a:xfrm>
            <a:off x="257243" y="2657997"/>
            <a:ext cx="2802589"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dirty="0" smtClean="0"/>
              <a:t>KOLHAPUR GROUP</a:t>
            </a:r>
            <a:r>
              <a:rPr lang="mr-IN" sz="1100" dirty="0" smtClean="0"/>
              <a:t>    </a:t>
            </a:r>
            <a:r>
              <a:rPr lang="en-IN" sz="1100" dirty="0" smtClean="0"/>
              <a:t> </a:t>
            </a:r>
            <a:r>
              <a:rPr lang="mr-IN" sz="1100" dirty="0" smtClean="0"/>
              <a:t>मधील </a:t>
            </a:r>
            <a:r>
              <a:rPr lang="en-IN" sz="1100" dirty="0" smtClean="0"/>
              <a:t> </a:t>
            </a:r>
            <a:r>
              <a:rPr lang="mr-IN" sz="1100" dirty="0" smtClean="0"/>
              <a:t>   58</a:t>
            </a:r>
            <a:r>
              <a:rPr lang="en-IN" sz="1100" dirty="0" smtClean="0"/>
              <a:t> MAH BN NCC SINDHUDURG</a:t>
            </a:r>
            <a:r>
              <a:rPr lang="mr-IN" sz="1100" dirty="0" smtClean="0"/>
              <a:t>  </a:t>
            </a:r>
            <a:r>
              <a:rPr lang="en-IN" sz="1100" dirty="0" smtClean="0"/>
              <a:t> </a:t>
            </a:r>
            <a:r>
              <a:rPr lang="mr-IN" sz="1100" dirty="0" smtClean="0"/>
              <a:t>यांचे अंतर्गत युनिट </a:t>
            </a:r>
            <a:endParaRPr lang="mr-IN" sz="1100" dirty="0"/>
          </a:p>
        </p:txBody>
      </p:sp>
      <p:sp>
        <p:nvSpPr>
          <p:cNvPr id="13" name="Rounded Rectangle 12"/>
          <p:cNvSpPr/>
          <p:nvPr/>
        </p:nvSpPr>
        <p:spPr>
          <a:xfrm>
            <a:off x="3418410" y="5638800"/>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1100" dirty="0" smtClean="0"/>
              <a:t>विद्यार्थी </a:t>
            </a:r>
            <a:r>
              <a:rPr lang="mr-IN" sz="1100" dirty="0"/>
              <a:t>कु. </a:t>
            </a:r>
            <a:r>
              <a:rPr lang="mr-IN" sz="1100" dirty="0" smtClean="0"/>
              <a:t>सुयश डाफळे याची लेप्टनंट पदी  </a:t>
            </a:r>
            <a:r>
              <a:rPr lang="mr-IN" sz="1100" dirty="0"/>
              <a:t>INDIAN </a:t>
            </a:r>
            <a:r>
              <a:rPr lang="mr-IN" sz="1100" dirty="0" smtClean="0"/>
              <a:t>ARMY  </a:t>
            </a:r>
            <a:r>
              <a:rPr lang="mr-IN" sz="1100" dirty="0"/>
              <a:t>मध्ये निवड </a:t>
            </a:r>
          </a:p>
        </p:txBody>
      </p:sp>
      <p:sp>
        <p:nvSpPr>
          <p:cNvPr id="14" name="Rounded Rectangle 13"/>
          <p:cNvSpPr/>
          <p:nvPr/>
        </p:nvSpPr>
        <p:spPr>
          <a:xfrm>
            <a:off x="3411452" y="4499828"/>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dirty="0" err="1"/>
              <a:t>तमिळनाडू</a:t>
            </a:r>
            <a:r>
              <a:rPr lang="en-IN" sz="1100" dirty="0"/>
              <a:t> </a:t>
            </a:r>
            <a:r>
              <a:rPr lang="en-IN" sz="1100" dirty="0" err="1"/>
              <a:t>येथे</a:t>
            </a:r>
            <a:r>
              <a:rPr lang="en-IN" sz="1100" dirty="0"/>
              <a:t> '</a:t>
            </a:r>
            <a:r>
              <a:rPr lang="en-IN" sz="1100" dirty="0" err="1"/>
              <a:t>निलगिरी</a:t>
            </a:r>
            <a:r>
              <a:rPr lang="en-IN" sz="1100" dirty="0"/>
              <a:t> </a:t>
            </a:r>
            <a:r>
              <a:rPr lang="en-IN" sz="1100" dirty="0" err="1"/>
              <a:t>ट्रेकिंग</a:t>
            </a:r>
            <a:r>
              <a:rPr lang="en-IN" sz="1100" dirty="0"/>
              <a:t>' </a:t>
            </a:r>
            <a:r>
              <a:rPr lang="en-IN" sz="1100" dirty="0" err="1"/>
              <a:t>साठी</a:t>
            </a:r>
            <a:r>
              <a:rPr lang="en-IN" sz="1100" dirty="0"/>
              <a:t> </a:t>
            </a:r>
            <a:r>
              <a:rPr lang="en-IN" sz="1100" dirty="0" err="1"/>
              <a:t>प्रशालेतील</a:t>
            </a:r>
            <a:r>
              <a:rPr lang="en-IN" sz="1100" dirty="0"/>
              <a:t> </a:t>
            </a:r>
            <a:r>
              <a:rPr lang="mr-IN" sz="1100" dirty="0" smtClean="0"/>
              <a:t>कु.मानसी महेश लाड या </a:t>
            </a:r>
            <a:r>
              <a:rPr lang="en-IN" sz="1100" dirty="0" smtClean="0"/>
              <a:t> </a:t>
            </a:r>
            <a:r>
              <a:rPr lang="en-IN" sz="1100" dirty="0" err="1"/>
              <a:t>कॅडेटची</a:t>
            </a:r>
            <a:r>
              <a:rPr lang="en-IN" sz="1100" dirty="0"/>
              <a:t> </a:t>
            </a:r>
            <a:r>
              <a:rPr lang="en-IN" sz="1100" dirty="0" err="1"/>
              <a:t>निवड</a:t>
            </a:r>
            <a:endParaRPr lang="en-IN" sz="1100" dirty="0"/>
          </a:p>
        </p:txBody>
      </p:sp>
      <p:sp>
        <p:nvSpPr>
          <p:cNvPr id="15" name="Rounded Rectangle 14"/>
          <p:cNvSpPr/>
          <p:nvPr/>
        </p:nvSpPr>
        <p:spPr>
          <a:xfrm>
            <a:off x="3411453" y="3597940"/>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dirty="0" err="1"/>
              <a:t>कॅडेट्सना</a:t>
            </a:r>
            <a:r>
              <a:rPr lang="en-IN" sz="1100" dirty="0"/>
              <a:t> </a:t>
            </a:r>
            <a:r>
              <a:rPr lang="en-IN" sz="1100" dirty="0" err="1"/>
              <a:t>पूर्णत्वास</a:t>
            </a:r>
            <a:r>
              <a:rPr lang="en-IN" sz="1100" dirty="0"/>
              <a:t> </a:t>
            </a:r>
            <a:r>
              <a:rPr lang="en-IN" sz="1100" dirty="0" err="1"/>
              <a:t>नेणारा</a:t>
            </a:r>
            <a:r>
              <a:rPr lang="en-IN" sz="1100" dirty="0"/>
              <a:t> </a:t>
            </a:r>
            <a:r>
              <a:rPr lang="en-IN" sz="1100" dirty="0" err="1"/>
              <a:t>कमांडिंग</a:t>
            </a:r>
            <a:r>
              <a:rPr lang="en-IN" sz="1100" dirty="0"/>
              <a:t> </a:t>
            </a:r>
            <a:r>
              <a:rPr lang="en-IN" sz="1100" dirty="0" err="1"/>
              <a:t>ऑफिसर</a:t>
            </a:r>
            <a:r>
              <a:rPr lang="en-IN" sz="1100" dirty="0"/>
              <a:t> व </a:t>
            </a:r>
            <a:r>
              <a:rPr lang="en-IN" sz="1100" dirty="0" err="1"/>
              <a:t>पीआय</a:t>
            </a:r>
            <a:r>
              <a:rPr lang="en-IN" sz="1100" dirty="0"/>
              <a:t> </a:t>
            </a:r>
            <a:r>
              <a:rPr lang="en-IN" sz="1100" dirty="0" err="1"/>
              <a:t>स्टाफ</a:t>
            </a:r>
            <a:r>
              <a:rPr lang="en-IN" sz="1100" dirty="0"/>
              <a:t> </a:t>
            </a:r>
            <a:r>
              <a:rPr lang="en-IN" sz="1100" dirty="0" err="1"/>
              <a:t>यांच्यासोबत</a:t>
            </a:r>
            <a:r>
              <a:rPr lang="en-IN" sz="1100" dirty="0"/>
              <a:t> </a:t>
            </a:r>
            <a:r>
              <a:rPr lang="en-IN" sz="1100" dirty="0" err="1"/>
              <a:t>दहा</a:t>
            </a:r>
            <a:r>
              <a:rPr lang="en-IN" sz="1100" dirty="0"/>
              <a:t> </a:t>
            </a:r>
            <a:r>
              <a:rPr lang="en-IN" sz="1100" dirty="0" err="1"/>
              <a:t>दिवसाचा</a:t>
            </a:r>
            <a:r>
              <a:rPr lang="en-IN" sz="1100" dirty="0"/>
              <a:t> </a:t>
            </a:r>
            <a:r>
              <a:rPr lang="en-IN" sz="1100" dirty="0" err="1"/>
              <a:t>कॅम्प</a:t>
            </a:r>
            <a:r>
              <a:rPr lang="en-IN" sz="1100" dirty="0"/>
              <a:t> </a:t>
            </a:r>
            <a:endParaRPr lang="mr-IN" sz="1100" dirty="0"/>
          </a:p>
        </p:txBody>
      </p:sp>
      <p:sp>
        <p:nvSpPr>
          <p:cNvPr id="16" name="Rounded Rectangle 15"/>
          <p:cNvSpPr/>
          <p:nvPr/>
        </p:nvSpPr>
        <p:spPr>
          <a:xfrm>
            <a:off x="6822906" y="5638800"/>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1100" dirty="0" smtClean="0"/>
              <a:t>NDA व INA  साठी विशिष्ट प्रशिक्षण </a:t>
            </a:r>
            <a:endParaRPr lang="mr-IN" sz="1100" dirty="0"/>
          </a:p>
        </p:txBody>
      </p:sp>
      <p:sp>
        <p:nvSpPr>
          <p:cNvPr id="17" name="Rounded Rectangle 16"/>
          <p:cNvSpPr/>
          <p:nvPr/>
        </p:nvSpPr>
        <p:spPr>
          <a:xfrm>
            <a:off x="6732240" y="4567571"/>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1100" dirty="0" smtClean="0"/>
              <a:t>INDIAN ARMY जवान यांच्या कडून कॅडेट्स ना ट्रेनिंग दिले जाते </a:t>
            </a:r>
            <a:endParaRPr lang="mr-IN" sz="1100" dirty="0"/>
          </a:p>
        </p:txBody>
      </p:sp>
      <p:sp>
        <p:nvSpPr>
          <p:cNvPr id="18" name="Rounded Rectangle 17"/>
          <p:cNvSpPr/>
          <p:nvPr/>
        </p:nvSpPr>
        <p:spPr>
          <a:xfrm>
            <a:off x="6822907" y="3603594"/>
            <a:ext cx="2228005" cy="6096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1100" dirty="0" smtClean="0"/>
              <a:t>कु. सिद्धेश सांडीम याची </a:t>
            </a:r>
            <a:r>
              <a:rPr lang="en-IN" sz="1100" dirty="0" err="1" smtClean="0"/>
              <a:t>फायरिंग</a:t>
            </a:r>
            <a:r>
              <a:rPr lang="en-IN" sz="1100" dirty="0" smtClean="0"/>
              <a:t> </a:t>
            </a:r>
            <a:r>
              <a:rPr lang="en-IN" sz="1100" dirty="0" err="1"/>
              <a:t>साठी</a:t>
            </a:r>
            <a:r>
              <a:rPr lang="en-IN" sz="1100" dirty="0"/>
              <a:t> </a:t>
            </a:r>
            <a:r>
              <a:rPr lang="en-IN" sz="1100" dirty="0" err="1"/>
              <a:t>राज्यस्तरापर्यंत</a:t>
            </a:r>
            <a:r>
              <a:rPr lang="en-IN" sz="1100" dirty="0"/>
              <a:t> </a:t>
            </a:r>
            <a:r>
              <a:rPr lang="en-IN" sz="1100" dirty="0" err="1"/>
              <a:t>कॅडेटची</a:t>
            </a:r>
            <a:r>
              <a:rPr lang="en-IN" sz="1100" dirty="0"/>
              <a:t> </a:t>
            </a:r>
            <a:r>
              <a:rPr lang="mr-IN" sz="1100" dirty="0" smtClean="0"/>
              <a:t>निवड </a:t>
            </a:r>
            <a:endParaRPr lang="en-IN" sz="1100" dirty="0"/>
          </a:p>
        </p:txBody>
      </p:sp>
    </p:spTree>
    <p:extLst>
      <p:ext uri="{BB962C8B-B14F-4D97-AF65-F5344CB8AC3E}">
        <p14:creationId xmlns:p14="http://schemas.microsoft.com/office/powerpoint/2010/main" val="385319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900" decel="100000" fill="hold"/>
                                        <p:tgtEl>
                                          <p:spTgt spid="1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900" decel="100000" fill="hold"/>
                                        <p:tgtEl>
                                          <p:spTgt spid="1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900" decel="100000" fill="hold"/>
                                        <p:tgtEl>
                                          <p:spTgt spid="10"/>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900" decel="100000" fill="hold"/>
                                        <p:tgtEl>
                                          <p:spTgt spid="7"/>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900" decel="100000" fill="hold"/>
                                        <p:tgtEl>
                                          <p:spTgt spid="1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900" decel="100000" fill="hold"/>
                                        <p:tgtEl>
                                          <p:spTgt spid="14"/>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ppt_x</p:attrName>
                                        </p:attrNameLst>
                                      </p:cBhvr>
                                      <p:tavLst>
                                        <p:tav tm="0">
                                          <p:val>
                                            <p:strVal val="#ppt_x"/>
                                          </p:val>
                                        </p:tav>
                                        <p:tav tm="100000">
                                          <p:val>
                                            <p:strVal val="#ppt_x"/>
                                          </p:val>
                                        </p:tav>
                                      </p:tavLst>
                                    </p:anim>
                                    <p:anim calcmode="lin" valueType="num">
                                      <p:cBhvr>
                                        <p:cTn id="63" dur="900" decel="100000" fill="hold"/>
                                        <p:tgtEl>
                                          <p:spTgt spid="13"/>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1000"/>
                                        <p:tgtEl>
                                          <p:spTgt spid="9"/>
                                        </p:tgtEl>
                                      </p:cBhvr>
                                    </p:animEffect>
                                    <p:anim calcmode="lin" valueType="num">
                                      <p:cBhvr>
                                        <p:cTn id="68" dur="1000" fill="hold"/>
                                        <p:tgtEl>
                                          <p:spTgt spid="9"/>
                                        </p:tgtEl>
                                        <p:attrNameLst>
                                          <p:attrName>ppt_x</p:attrName>
                                        </p:attrNameLst>
                                      </p:cBhvr>
                                      <p:tavLst>
                                        <p:tav tm="0">
                                          <p:val>
                                            <p:strVal val="#ppt_x"/>
                                          </p:val>
                                        </p:tav>
                                        <p:tav tm="100000">
                                          <p:val>
                                            <p:strVal val="#ppt_x"/>
                                          </p:val>
                                        </p:tav>
                                      </p:tavLst>
                                    </p:anim>
                                    <p:anim calcmode="lin" valueType="num">
                                      <p:cBhvr>
                                        <p:cTn id="69" dur="900" decel="100000" fill="hold"/>
                                        <p:tgtEl>
                                          <p:spTgt spid="9"/>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900" decel="100000" fill="hold"/>
                                        <p:tgtEl>
                                          <p:spTgt spid="18"/>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900" decel="100000" fill="hold"/>
                                        <p:tgtEl>
                                          <p:spTgt spid="17"/>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83" presetID="37" presetClass="entr" presetSubtype="0"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900" decel="100000" fill="hold"/>
                                        <p:tgtEl>
                                          <p:spTgt spid="16"/>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89" presetID="37" presetClass="entr" presetSubtype="0" fill="hold" grpId="0" nodeType="with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1000"/>
                                        <p:tgtEl>
                                          <p:spTgt spid="6"/>
                                        </p:tgtEl>
                                      </p:cBhvr>
                                    </p:animEffect>
                                    <p:anim calcmode="lin" valueType="num">
                                      <p:cBhvr>
                                        <p:cTn id="92" dur="1000" fill="hold"/>
                                        <p:tgtEl>
                                          <p:spTgt spid="6"/>
                                        </p:tgtEl>
                                        <p:attrNameLst>
                                          <p:attrName>ppt_x</p:attrName>
                                        </p:attrNameLst>
                                      </p:cBhvr>
                                      <p:tavLst>
                                        <p:tav tm="0">
                                          <p:val>
                                            <p:strVal val="#ppt_x"/>
                                          </p:val>
                                        </p:tav>
                                        <p:tav tm="100000">
                                          <p:val>
                                            <p:strVal val="#ppt_x"/>
                                          </p:val>
                                        </p:tav>
                                      </p:tavLst>
                                    </p:anim>
                                    <p:anim calcmode="lin" valueType="num">
                                      <p:cBhvr>
                                        <p:cTn id="93" dur="900" decel="100000" fill="hold"/>
                                        <p:tgtEl>
                                          <p:spTgt spid="6"/>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310344"/>
            <a:ext cx="3966187" cy="29746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Snip Same Side Corner Rectangle 4"/>
          <p:cNvSpPr/>
          <p:nvPr/>
        </p:nvSpPr>
        <p:spPr>
          <a:xfrm>
            <a:off x="5796136" y="2636912"/>
            <a:ext cx="2808312" cy="3528392"/>
          </a:xfrm>
          <a:prstGeom prst="snip2Same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sz="2400" b="1" dirty="0" smtClean="0">
                <a:ln w="17780" cmpd="sng">
                  <a:solidFill>
                    <a:schemeClr val="tx1">
                      <a:lumMod val="50000"/>
                      <a:lumOff val="50000"/>
                    </a:schemeClr>
                  </a:solidFill>
                  <a:prstDash val="solid"/>
                  <a:miter lim="800000"/>
                </a:ln>
                <a:blipFill>
                  <a:blip r:embed="rId3"/>
                  <a:tile tx="0" ty="0" sx="100000" sy="100000" flip="none" algn="tl"/>
                </a:blipFill>
                <a:effectLst>
                  <a:outerShdw blurRad="50800" algn="tl" rotWithShape="0">
                    <a:srgbClr val="000000"/>
                  </a:outerShdw>
                </a:effectLst>
              </a:rPr>
              <a:t>संघर्ष हाच आमच्या यशाचा गुरु त्याच्याकडून शिकलेले धडे आमच्या विजयाचे मुलमंत्रच जणू</a:t>
            </a:r>
            <a:endParaRPr lang="en-IN" sz="2400" b="1" dirty="0">
              <a:ln w="17780" cmpd="sng">
                <a:solidFill>
                  <a:schemeClr val="tx1">
                    <a:lumMod val="50000"/>
                    <a:lumOff val="50000"/>
                  </a:schemeClr>
                </a:solidFill>
                <a:prstDash val="solid"/>
                <a:miter lim="800000"/>
              </a:ln>
              <a:blipFill>
                <a:blip r:embed="rId3"/>
                <a:tile tx="0" ty="0" sx="100000" sy="100000" flip="none" algn="tl"/>
              </a:blipFill>
              <a:effectLst>
                <a:outerShdw blurRad="50800" algn="tl" rotWithShape="0">
                  <a:srgbClr val="000000"/>
                </a:outerShdw>
              </a:effectLst>
            </a:endParaRPr>
          </a:p>
        </p:txBody>
      </p:sp>
      <p:sp>
        <p:nvSpPr>
          <p:cNvPr id="6" name="Rectangle 5"/>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mr-IN" sz="3200" b="1" dirty="0" smtClean="0">
                <a:ln/>
                <a:solidFill>
                  <a:schemeClr val="accent3"/>
                </a:solidFill>
              </a:rPr>
              <a:t>निवड चाचणी </a:t>
            </a:r>
            <a:endParaRPr lang="en-IN" sz="3200" b="1" dirty="0">
              <a:ln/>
              <a:solidFill>
                <a:schemeClr val="accent3"/>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0545" y="3429000"/>
            <a:ext cx="4035591" cy="29523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95637" y="606083"/>
            <a:ext cx="2608811" cy="2603593"/>
          </a:xfrm>
          <a:prstGeom prst="ellipse">
            <a:avLst/>
          </a:prstGeom>
          <a:ln>
            <a:noFill/>
          </a:ln>
          <a:effectLst>
            <a:softEdge rad="112500"/>
          </a:effectLst>
        </p:spPr>
      </p:pic>
    </p:spTree>
    <p:extLst>
      <p:ext uri="{BB962C8B-B14F-4D97-AF65-F5344CB8AC3E}">
        <p14:creationId xmlns:p14="http://schemas.microsoft.com/office/powerpoint/2010/main" val="19978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54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प्रशिक्षण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04664"/>
            <a:ext cx="2736304" cy="36484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1464" y="968152"/>
            <a:ext cx="4896544" cy="36724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Rounded Rectangle 3"/>
          <p:cNvSpPr/>
          <p:nvPr/>
        </p:nvSpPr>
        <p:spPr>
          <a:xfrm>
            <a:off x="3131840" y="4797152"/>
            <a:ext cx="5576168" cy="151216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mr-IN"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प्रत्यक्ष भारतीय सैन्यातील (INDIAN ARMY )सैनिक व पदाधिकारी NCC CADETS नां प्रशिक्षण देतात </a:t>
            </a:r>
            <a:endParaRPr lang="en-IN"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593" y="4293096"/>
            <a:ext cx="1656184" cy="2213996"/>
          </a:xfrm>
          <a:prstGeom prst="rect">
            <a:avLst/>
          </a:prstGeom>
          <a:ln>
            <a:noFill/>
          </a:ln>
          <a:effectLst>
            <a:softEdge rad="112500"/>
          </a:effectLst>
        </p:spPr>
      </p:pic>
    </p:spTree>
    <p:extLst>
      <p:ext uri="{BB962C8B-B14F-4D97-AF65-F5344CB8AC3E}">
        <p14:creationId xmlns:p14="http://schemas.microsoft.com/office/powerpoint/2010/main" val="162546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par>
                                <p:cTn id="13" presetID="16" presetClass="entr" presetSubtype="21"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barn(inVertical)">
                                      <p:cBhvr>
                                        <p:cTn id="15" dur="500"/>
                                        <p:tgtEl>
                                          <p:spTgt spid="102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54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प्रशिक्षण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Rounded Rectangle 3"/>
          <p:cNvSpPr/>
          <p:nvPr/>
        </p:nvSpPr>
        <p:spPr>
          <a:xfrm>
            <a:off x="3131840" y="4797152"/>
            <a:ext cx="5576168" cy="151216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IN"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a:t>
            </a:r>
            <a:r>
              <a:rPr lang="mr-IN"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CC म्हणजे मैदानी घडामोडी नव्हे तर संपूर्ण अभ्यासक्रम सहित केलेले प्रशिक्षण होय.</a:t>
            </a:r>
            <a:endParaRPr lang="en-IN"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593" y="4293096"/>
            <a:ext cx="1656184" cy="2213996"/>
          </a:xfrm>
          <a:prstGeom prst="rect">
            <a:avLst/>
          </a:prstGeom>
          <a:ln>
            <a:noFill/>
          </a:ln>
          <a:effectLst>
            <a:softEdge rad="11250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013685" y="-477181"/>
            <a:ext cx="3888431" cy="6372200"/>
          </a:xfrm>
          <a:prstGeom prst="rect">
            <a:avLst/>
          </a:prstGeom>
        </p:spPr>
      </p:pic>
      <p:sp>
        <p:nvSpPr>
          <p:cNvPr id="5" name="Oval 4"/>
          <p:cNvSpPr/>
          <p:nvPr/>
        </p:nvSpPr>
        <p:spPr>
          <a:xfrm>
            <a:off x="107504" y="1268760"/>
            <a:ext cx="2664296" cy="194421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mr-IN" sz="2800" b="1" spc="50" dirty="0" smtClean="0">
                <a:ln w="11430">
                  <a:solidFill>
                    <a:schemeClr val="accent1">
                      <a:lumMod val="60000"/>
                      <a:lumOff val="40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अभ्यासक्रम</a:t>
            </a:r>
            <a:r>
              <a:rPr lang="mr-IN"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IN"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263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6503"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उपक्रम </a:t>
            </a:r>
            <a:endParaRPr lang="en-IN"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Right Arrow 5"/>
          <p:cNvSpPr/>
          <p:nvPr/>
        </p:nvSpPr>
        <p:spPr>
          <a:xfrm>
            <a:off x="482550" y="476672"/>
            <a:ext cx="3096344" cy="100811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योग दिन  </a:t>
            </a:r>
            <a:endParaRPr lang="en-IN"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4679" y="3284984"/>
            <a:ext cx="2534771" cy="3024336"/>
          </a:xfrm>
          <a:prstGeom prst="rect">
            <a:avLst/>
          </a:prstGeom>
          <a:ln>
            <a:noFill/>
          </a:ln>
          <a:effectLst>
            <a:softEdge rad="112500"/>
          </a:effec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628800"/>
            <a:ext cx="5436096" cy="40770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9030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6503"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उपक्रम </a:t>
            </a:r>
            <a:endParaRPr lang="en-IN"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Right Arrow 5"/>
          <p:cNvSpPr/>
          <p:nvPr/>
        </p:nvSpPr>
        <p:spPr>
          <a:xfrm>
            <a:off x="469055" y="476672"/>
            <a:ext cx="3096344" cy="100811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sz="2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स्वच्छता अभियान   </a:t>
            </a:r>
            <a:endParaRPr lang="en-IN" sz="2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Rounded Rectangle 6"/>
          <p:cNvSpPr/>
          <p:nvPr/>
        </p:nvSpPr>
        <p:spPr>
          <a:xfrm>
            <a:off x="482550" y="1484784"/>
            <a:ext cx="3096344" cy="2115907"/>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dirty="0" smtClean="0"/>
              <a:t>सुंदर परिसर हेच आपले भविष्य </a:t>
            </a:r>
            <a:endParaRPr lang="en-IN"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4293096"/>
            <a:ext cx="2699792" cy="1799861"/>
          </a:xfrm>
          <a:prstGeom prst="rect">
            <a:avLst/>
          </a:prstGeom>
          <a:ln>
            <a:noFill/>
          </a:ln>
          <a:effectLst>
            <a:softEdge rad="112500"/>
          </a:effectLst>
        </p:spPr>
      </p:pic>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5" y="3789040"/>
            <a:ext cx="5616623" cy="29246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706533"/>
            <a:ext cx="4644008" cy="367240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119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6503"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उपक्रम </a:t>
            </a:r>
            <a:endParaRPr lang="en-IN"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904" y="836712"/>
            <a:ext cx="4913740" cy="27639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096" y="3809628"/>
            <a:ext cx="3024336" cy="2592288"/>
          </a:xfrm>
          <a:prstGeom prst="rect">
            <a:avLst/>
          </a:prstGeom>
          <a:ln>
            <a:noFill/>
          </a:ln>
          <a:effectLst>
            <a:softEdge rad="112500"/>
          </a:effectLst>
        </p:spPr>
      </p:pic>
      <p:sp>
        <p:nvSpPr>
          <p:cNvPr id="6" name="Right Arrow 5"/>
          <p:cNvSpPr/>
          <p:nvPr/>
        </p:nvSpPr>
        <p:spPr>
          <a:xfrm>
            <a:off x="482550" y="476672"/>
            <a:ext cx="3096344" cy="100811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वृक्षारोपण </a:t>
            </a:r>
            <a:endParaRPr lang="en-IN"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Rounded Rectangle 6"/>
          <p:cNvSpPr/>
          <p:nvPr/>
        </p:nvSpPr>
        <p:spPr>
          <a:xfrm>
            <a:off x="482550" y="1484784"/>
            <a:ext cx="3096344" cy="2115907"/>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dirty="0" smtClean="0"/>
              <a:t>वृक्ष हेच वर्तमान अन  भविष्याचा पाया  </a:t>
            </a:r>
            <a:endParaRPr lang="en-IN"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550" y="3809628"/>
            <a:ext cx="4665514" cy="2736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8031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6503"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उपक्रम </a:t>
            </a:r>
            <a:endParaRPr lang="en-IN"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Right Arrow 5"/>
          <p:cNvSpPr/>
          <p:nvPr/>
        </p:nvSpPr>
        <p:spPr>
          <a:xfrm>
            <a:off x="482550" y="476672"/>
            <a:ext cx="3096344" cy="100811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बंधारा बांधणी  </a:t>
            </a:r>
            <a:endParaRPr lang="en-IN"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Rounded Rectangle 6"/>
          <p:cNvSpPr/>
          <p:nvPr/>
        </p:nvSpPr>
        <p:spPr>
          <a:xfrm>
            <a:off x="557760" y="1556792"/>
            <a:ext cx="3096344" cy="1683859"/>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mr-IN"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पाणी हेच जीवन </a:t>
            </a:r>
            <a:endParaRPr lang="en-IN"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836712"/>
            <a:ext cx="4868621" cy="28803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10"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7941"/>
          <a:stretch/>
        </p:blipFill>
        <p:spPr bwMode="auto">
          <a:xfrm>
            <a:off x="611560" y="3600691"/>
            <a:ext cx="4756107" cy="29523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4005064"/>
            <a:ext cx="2210227" cy="2210227"/>
          </a:xfrm>
          <a:prstGeom prst="ellipse">
            <a:avLst/>
          </a:prstGeom>
          <a:ln>
            <a:noFill/>
          </a:ln>
          <a:effectLst>
            <a:softEdge rad="112500"/>
          </a:effectLst>
        </p:spPr>
      </p:pic>
    </p:spTree>
    <p:extLst>
      <p:ext uri="{BB962C8B-B14F-4D97-AF65-F5344CB8AC3E}">
        <p14:creationId xmlns:p14="http://schemas.microsoft.com/office/powerpoint/2010/main" val="238624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32048"/>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उपक्रम</a:t>
            </a:r>
            <a:endParaRPr lang="en-IN"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8184" y="4073292"/>
            <a:ext cx="2591359" cy="2568684"/>
          </a:xfrm>
          <a:prstGeom prst="rect">
            <a:avLst/>
          </a:prstGeom>
          <a:ln>
            <a:noFill/>
          </a:ln>
          <a:effectLst>
            <a:softEdge rad="112500"/>
          </a:effectLst>
        </p:spPr>
      </p:pic>
      <p:sp>
        <p:nvSpPr>
          <p:cNvPr id="4" name="Right Arrow 3"/>
          <p:cNvSpPr/>
          <p:nvPr/>
        </p:nvSpPr>
        <p:spPr>
          <a:xfrm>
            <a:off x="482550" y="476672"/>
            <a:ext cx="3096344" cy="100811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mr-IN"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नशामुक्त भारत </a:t>
            </a:r>
            <a:endParaRPr lang="en-IN"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85550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सैनिकी शिबीर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985453"/>
            <a:ext cx="3565298" cy="1940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2851" r="2200"/>
          <a:stretch/>
        </p:blipFill>
        <p:spPr bwMode="auto">
          <a:xfrm>
            <a:off x="4658410" y="980728"/>
            <a:ext cx="3755866" cy="19450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4149080"/>
            <a:ext cx="3733333" cy="20316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1594" y="4155573"/>
            <a:ext cx="3733333" cy="1964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Flowchart: Predefined Process 7"/>
          <p:cNvSpPr/>
          <p:nvPr/>
        </p:nvSpPr>
        <p:spPr>
          <a:xfrm>
            <a:off x="827584" y="3284984"/>
            <a:ext cx="7416824" cy="576064"/>
          </a:xfrm>
          <a:prstGeom prst="flowChartPredefinedProcess">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mr-IN" sz="3200" b="1" dirty="0" smtClean="0">
                <a:ln/>
                <a:solidFill>
                  <a:srgbClr val="FF0000"/>
                </a:solidFill>
              </a:rPr>
              <a:t>एकता</a:t>
            </a:r>
            <a:r>
              <a:rPr lang="mr-IN" sz="3200" b="1" dirty="0" smtClean="0">
                <a:ln/>
                <a:solidFill>
                  <a:schemeClr val="accent3"/>
                </a:solidFill>
              </a:rPr>
              <a:t> </a:t>
            </a:r>
            <a:r>
              <a:rPr lang="mr-IN" sz="3200" b="1" dirty="0" smtClean="0">
                <a:ln/>
                <a:solidFill>
                  <a:srgbClr val="002060"/>
                </a:solidFill>
              </a:rPr>
              <a:t>आणि</a:t>
            </a:r>
            <a:r>
              <a:rPr lang="mr-IN" sz="3200" b="1" dirty="0" smtClean="0">
                <a:ln/>
                <a:solidFill>
                  <a:schemeClr val="accent3"/>
                </a:solidFill>
              </a:rPr>
              <a:t> </a:t>
            </a:r>
            <a:r>
              <a:rPr lang="mr-IN" sz="3200" b="1" dirty="0" smtClean="0">
                <a:ln/>
                <a:solidFill>
                  <a:srgbClr val="3E62B6"/>
                </a:solidFill>
              </a:rPr>
              <a:t>अनुशासन </a:t>
            </a:r>
            <a:endParaRPr lang="en-IN" sz="3200" b="1" dirty="0">
              <a:ln/>
              <a:solidFill>
                <a:srgbClr val="3E62B6"/>
              </a:solidFill>
            </a:endParaRPr>
          </a:p>
        </p:txBody>
      </p:sp>
    </p:spTree>
    <p:extLst>
      <p:ext uri="{BB962C8B-B14F-4D97-AF65-F5344CB8AC3E}">
        <p14:creationId xmlns:p14="http://schemas.microsoft.com/office/powerpoint/2010/main" val="348981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सैनिकी शिबीर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8" name="Flowchart: Predefined Process 7"/>
          <p:cNvSpPr/>
          <p:nvPr/>
        </p:nvSpPr>
        <p:spPr>
          <a:xfrm>
            <a:off x="827584" y="3284984"/>
            <a:ext cx="7416824" cy="576064"/>
          </a:xfrm>
          <a:prstGeom prst="flowChartPredefinedProcess">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mr-IN" sz="3200" b="1" dirty="0" smtClean="0">
                <a:ln/>
                <a:solidFill>
                  <a:srgbClr val="FF0000"/>
                </a:solidFill>
              </a:rPr>
              <a:t>एकता</a:t>
            </a:r>
            <a:r>
              <a:rPr lang="mr-IN" sz="3200" b="1" dirty="0" smtClean="0">
                <a:ln/>
                <a:solidFill>
                  <a:schemeClr val="accent3"/>
                </a:solidFill>
              </a:rPr>
              <a:t> </a:t>
            </a:r>
            <a:r>
              <a:rPr lang="mr-IN" sz="3200" b="1" dirty="0" smtClean="0">
                <a:ln/>
                <a:solidFill>
                  <a:srgbClr val="002060"/>
                </a:solidFill>
              </a:rPr>
              <a:t>आणि</a:t>
            </a:r>
            <a:r>
              <a:rPr lang="mr-IN" sz="3200" b="1" dirty="0" smtClean="0">
                <a:ln/>
                <a:solidFill>
                  <a:schemeClr val="accent3"/>
                </a:solidFill>
              </a:rPr>
              <a:t> </a:t>
            </a:r>
            <a:r>
              <a:rPr lang="mr-IN" sz="3200" b="1" dirty="0" smtClean="0">
                <a:ln/>
                <a:solidFill>
                  <a:srgbClr val="3E62B6"/>
                </a:solidFill>
              </a:rPr>
              <a:t>अनुशासन </a:t>
            </a:r>
            <a:endParaRPr lang="en-IN" sz="3200" b="1" dirty="0">
              <a:ln/>
              <a:solidFill>
                <a:srgbClr val="3E62B6"/>
              </a:solidFill>
            </a:endParaRPr>
          </a:p>
        </p:txBody>
      </p:sp>
      <p:pic>
        <p:nvPicPr>
          <p:cNvPr id="1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718" t="14740" r="254"/>
          <a:stretch/>
        </p:blipFill>
        <p:spPr bwMode="auto">
          <a:xfrm>
            <a:off x="554131" y="1052736"/>
            <a:ext cx="3579483" cy="19450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4925" y="1196752"/>
            <a:ext cx="3579483" cy="19292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8393" y="4262381"/>
            <a:ext cx="3632805" cy="190279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568" y="4220119"/>
            <a:ext cx="3615386" cy="19450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88401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900" decel="100000" fill="hold"/>
                                        <p:tgtEl>
                                          <p:spTgt spid="15"/>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900" decel="100000" fill="hold"/>
                                        <p:tgtEl>
                                          <p:spTgt spid="16"/>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900" decel="100000" fill="hold"/>
                                        <p:tgtEl>
                                          <p:spTgt spid="19"/>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900" decel="100000" fill="hold"/>
                                        <p:tgtEl>
                                          <p:spTgt spid="1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1519470"/>
            <a:ext cx="2630091" cy="38184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780928"/>
            <a:ext cx="2601539" cy="38884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6583" y="548680"/>
            <a:ext cx="2694380" cy="37576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0133" y="4941168"/>
            <a:ext cx="2507280" cy="1512168"/>
          </a:xfrm>
          <a:prstGeom prst="rect">
            <a:avLst/>
          </a:prstGeom>
          <a:ln>
            <a:noFill/>
          </a:ln>
          <a:effectLst>
            <a:softEdge rad="112500"/>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2" y="763386"/>
            <a:ext cx="2507280" cy="1512168"/>
          </a:xfrm>
          <a:prstGeom prst="rect">
            <a:avLst/>
          </a:prstGeom>
          <a:ln>
            <a:noFill/>
          </a:ln>
          <a:effectLst>
            <a:softEdge rad="112500"/>
          </a:effectLst>
        </p:spPr>
      </p:pic>
      <p:sp>
        <p:nvSpPr>
          <p:cNvPr id="8" name="Rectangle 7"/>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उपलब्धी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51945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900" decel="100000" fill="hold"/>
                                        <p:tgtEl>
                                          <p:spTgt spid="3"/>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900" decel="100000" fill="hold"/>
                                        <p:tgtEl>
                                          <p:spTgt spid="2"/>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900" decel="100000" fill="hold"/>
                                        <p:tgtEl>
                                          <p:spTgt spid="4"/>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886" y="3789040"/>
            <a:ext cx="3921090" cy="2736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698"/>
          <a:stretch/>
        </p:blipFill>
        <p:spPr bwMode="auto">
          <a:xfrm>
            <a:off x="4644008" y="3730680"/>
            <a:ext cx="4176464" cy="2794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0150"/>
          <a:stretch/>
        </p:blipFill>
        <p:spPr bwMode="auto">
          <a:xfrm>
            <a:off x="4762283" y="764703"/>
            <a:ext cx="3986181" cy="2688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764704"/>
            <a:ext cx="3888432" cy="2688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Rectangle 6"/>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उपलब्धी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216100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A.N.O.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प्रशिक्षण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Flowchart: Alternate Process 6"/>
          <p:cNvSpPr/>
          <p:nvPr/>
        </p:nvSpPr>
        <p:spPr>
          <a:xfrm>
            <a:off x="4427984" y="1196752"/>
            <a:ext cx="3816424" cy="5286578"/>
          </a:xfrm>
          <a:prstGeom prst="flowChartAlternateProcess">
            <a:avLst/>
          </a:prstGeom>
          <a:scene3d>
            <a:camera prst="orthographicFront">
              <a:rot lat="0" lon="0" rev="0"/>
            </a:camera>
            <a:lightRig rig="threePt" dir="tl">
              <a:rot lat="0" lon="0" rev="20400000"/>
            </a:lightRig>
          </a:scene3d>
          <a:sp3d contourW="15875" prstMaterial="metal">
            <a:bevelT w="101600" h="25400" prst="relaxedInset"/>
            <a:contourClr>
              <a:schemeClr val="accent4">
                <a:shade val="30000"/>
              </a:schemeClr>
            </a:contourClr>
          </a:sp3d>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r-IN" sz="2400" b="1" spc="50" dirty="0" smtClean="0">
                <a:ln w="11430"/>
                <a:solidFill>
                  <a:schemeClr val="accent3">
                    <a:lumMod val="60000"/>
                    <a:lumOff val="40000"/>
                  </a:schemeClr>
                </a:solidFill>
                <a:effectLst>
                  <a:outerShdw blurRad="76200" dist="50800" dir="5400000" algn="tl" rotWithShape="0">
                    <a:srgbClr val="000000">
                      <a:alpha val="65000"/>
                    </a:srgbClr>
                  </a:outerShdw>
                </a:effectLst>
              </a:rPr>
              <a:t>T/O मारुती </a:t>
            </a:r>
            <a:r>
              <a:rPr lang="mr-IN" sz="2400" b="1" spc="50" dirty="0">
                <a:ln w="11430"/>
                <a:solidFill>
                  <a:schemeClr val="accent3">
                    <a:lumMod val="60000"/>
                    <a:lumOff val="40000"/>
                  </a:schemeClr>
                </a:solidFill>
                <a:effectLst>
                  <a:outerShdw blurRad="76200" dist="50800" dir="5400000" algn="tl" rotWithShape="0">
                    <a:srgbClr val="000000">
                      <a:alpha val="65000"/>
                    </a:srgbClr>
                  </a:outerShdw>
                </a:effectLst>
              </a:rPr>
              <a:t>दाजी लाड हे आपल्या शाळेतील शिक्षक असून, त्यांनी सैनिकांप्रमाणे कठोर प्रशिक्षण घेऊन 'थर्ड ऑफिसर' ही पदवी मिळवली आहे. आपल्या अथक प्रयत्नांनी आणि निष्ठेने ते शाळेमध्ये एनसीसीचे संचालन अत्यंत प्रभावीपणे करतात.</a:t>
            </a:r>
            <a:endParaRPr lang="en-IN" sz="2400" b="1" spc="50" dirty="0">
              <a:ln w="11430"/>
              <a:solidFill>
                <a:schemeClr val="accent3">
                  <a:lumMod val="60000"/>
                  <a:lumOff val="40000"/>
                </a:schemeClr>
              </a:solidFill>
              <a:effectLst>
                <a:outerShdw blurRad="76200" dist="50800" dir="5400000" algn="tl" rotWithShape="0">
                  <a:srgbClr val="000000">
                    <a:alpha val="65000"/>
                  </a:srgbClr>
                </a:outerShdw>
              </a:effectLs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21703"/>
            <a:ext cx="3694443" cy="6203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5301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A.N.O.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प्रशिक्षण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Flowchart: Alternate Process 6"/>
          <p:cNvSpPr/>
          <p:nvPr/>
        </p:nvSpPr>
        <p:spPr>
          <a:xfrm>
            <a:off x="4427984" y="1196752"/>
            <a:ext cx="3816424" cy="5286578"/>
          </a:xfrm>
          <a:prstGeom prst="flowChartAlternateProcess">
            <a:avLst/>
          </a:prstGeom>
          <a:scene3d>
            <a:camera prst="orthographicFront">
              <a:rot lat="0" lon="0" rev="0"/>
            </a:camera>
            <a:lightRig rig="threePt" dir="tl">
              <a:rot lat="0" lon="0" rev="20400000"/>
            </a:lightRig>
          </a:scene3d>
          <a:sp3d contourW="15875" prstMaterial="metal">
            <a:bevelT w="101600" h="25400" prst="relaxedInset"/>
            <a:contourClr>
              <a:schemeClr val="accent4">
                <a:shade val="30000"/>
              </a:schemeClr>
            </a:contourClr>
          </a:sp3d>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mr-IN" sz="2400" b="1" spc="50" dirty="0">
                <a:ln w="11430"/>
                <a:solidFill>
                  <a:schemeClr val="accent3">
                    <a:lumMod val="60000"/>
                    <a:lumOff val="40000"/>
                  </a:schemeClr>
                </a:solidFill>
                <a:effectLst>
                  <a:outerShdw blurRad="76200" dist="50800" dir="5400000" algn="tl" rotWithShape="0">
                    <a:srgbClr val="000000">
                      <a:alpha val="65000"/>
                    </a:srgbClr>
                  </a:outerShdw>
                </a:effectLst>
              </a:rPr>
              <a:t>T/O आर्या अनिल भोगले ह्या आपल्या प्रशालेतील शिक्षिका असून, त्यांनी सैनिकांप्रमाणे कठोर प्रशिक्षण घेऊन 'थर्ड ऑफिसर' ही पदवी मिळवली आहे. आपल्या अथक प्रयत्नांनी आणि निष्ठेने ते शाळेमध्ये एनसीसीचे संचालन अत्यंत प्रभावीपणे करतात.</a:t>
            </a:r>
            <a:endParaRPr lang="en-IN" sz="2400" b="1" spc="50" dirty="0">
              <a:ln w="11430"/>
              <a:solidFill>
                <a:schemeClr val="accent3">
                  <a:lumMod val="60000"/>
                  <a:lumOff val="40000"/>
                </a:schemeClr>
              </a:solidFill>
              <a:effectLst>
                <a:outerShdw blurRad="76200" dist="50800" dir="5400000" algn="tl" rotWithShape="0">
                  <a:srgbClr val="000000">
                    <a:alpha val="65000"/>
                  </a:srgb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359903"/>
            <a:ext cx="3384376" cy="4733393"/>
          </a:xfrm>
          <a:prstGeom prst="rect">
            <a:avLst/>
          </a:prstGeom>
          <a:ln>
            <a:noFill/>
          </a:ln>
          <a:effectLst>
            <a:softEdge rad="112500"/>
          </a:effectLst>
        </p:spPr>
      </p:pic>
    </p:spTree>
    <p:extLst>
      <p:ext uri="{BB962C8B-B14F-4D97-AF65-F5344CB8AC3E}">
        <p14:creationId xmlns:p14="http://schemas.microsoft.com/office/powerpoint/2010/main" val="123109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764704"/>
            <a:ext cx="4767694" cy="2736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8825" y="3332347"/>
            <a:ext cx="4682774" cy="309634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sp>
        <p:nvSpPr>
          <p:cNvPr id="5" name="Rectangle 4"/>
          <p:cNvSpPr/>
          <p:nvPr/>
        </p:nvSpPr>
        <p:spPr>
          <a:xfrm>
            <a:off x="4716016" y="22109"/>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A.N.O.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प्रशिक्षण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1640" y="3789040"/>
            <a:ext cx="1800200" cy="2406517"/>
          </a:xfrm>
          <a:prstGeom prst="rect">
            <a:avLst/>
          </a:prstGeom>
        </p:spPr>
      </p:pic>
    </p:spTree>
    <p:extLst>
      <p:ext uri="{BB962C8B-B14F-4D97-AF65-F5344CB8AC3E}">
        <p14:creationId xmlns:p14="http://schemas.microsoft.com/office/powerpoint/2010/main" val="11656804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 N. O. </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परीक्षा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7705" y="790667"/>
            <a:ext cx="4011555" cy="28083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3314751"/>
            <a:ext cx="4211960" cy="31589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4982" y="790667"/>
            <a:ext cx="3534916" cy="2270555"/>
          </a:xfrm>
          <a:prstGeom prst="ellipse">
            <a:avLst/>
          </a:prstGeom>
          <a:ln>
            <a:noFill/>
          </a:ln>
          <a:effectLst>
            <a:softEdge rad="112500"/>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7664" y="3837831"/>
            <a:ext cx="1936531" cy="2588766"/>
          </a:xfrm>
          <a:prstGeom prst="rect">
            <a:avLst/>
          </a:prstGeom>
        </p:spPr>
      </p:pic>
    </p:spTree>
    <p:extLst>
      <p:ext uri="{BB962C8B-B14F-4D97-AF65-F5344CB8AC3E}">
        <p14:creationId xmlns:p14="http://schemas.microsoft.com/office/powerpoint/2010/main" val="169796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4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मार्गदर्शन</a:t>
            </a: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92" y="188640"/>
            <a:ext cx="4950258" cy="6547656"/>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886205"/>
            <a:ext cx="4473496" cy="2902835"/>
          </a:xfrm>
          <a:prstGeom prst="rect">
            <a:avLst/>
          </a:prstGeom>
          <a:ln>
            <a:noFill/>
          </a:ln>
          <a:effectLst>
            <a:softEdge rad="112500"/>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2" y="3663888"/>
            <a:ext cx="3894489" cy="3072408"/>
          </a:xfrm>
          <a:prstGeom prst="rect">
            <a:avLst/>
          </a:prstGeom>
          <a:ln>
            <a:noFill/>
          </a:ln>
          <a:effectLst>
            <a:softEdge rad="112500"/>
          </a:effectLst>
        </p:spPr>
      </p:pic>
    </p:spTree>
    <p:extLst>
      <p:ext uri="{BB962C8B-B14F-4D97-AF65-F5344CB8AC3E}">
        <p14:creationId xmlns:p14="http://schemas.microsoft.com/office/powerpoint/2010/main" val="328401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4008" y="0"/>
            <a:ext cx="3528392" cy="6206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mr-I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 C. C.</a:t>
            </a:r>
            <a:endParaRPr lang="en-IN"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284" y="620688"/>
            <a:ext cx="8082644" cy="34066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717032"/>
            <a:ext cx="8154652" cy="2802534"/>
          </a:xfrm>
          <a:prstGeom prst="rect">
            <a:avLst/>
          </a:prstGeom>
        </p:spPr>
      </p:pic>
    </p:spTree>
    <p:extLst>
      <p:ext uri="{BB962C8B-B14F-4D97-AF65-F5344CB8AC3E}">
        <p14:creationId xmlns:p14="http://schemas.microsoft.com/office/powerpoint/2010/main" val="266935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par>
                                <p:cTn id="8" presetID="1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plus(in)">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249</TotalTime>
  <Words>432</Words>
  <Application>Microsoft Office PowerPoint</Application>
  <PresentationFormat>On-screen Show (4:3)</PresentationFormat>
  <Paragraphs>75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Austin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marut</dc:creator>
  <cp:lastModifiedBy>marut</cp:lastModifiedBy>
  <cp:revision>42</cp:revision>
  <dcterms:created xsi:type="dcterms:W3CDTF">2025-04-17T03:26:26Z</dcterms:created>
  <dcterms:modified xsi:type="dcterms:W3CDTF">2025-04-17T11:01:16Z</dcterms:modified>
</cp:coreProperties>
</file>